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6"/>
  </p:handoutMasterIdLst>
  <p:sldIdLst>
    <p:sldId id="256" r:id="rId4"/>
    <p:sldId id="307" r:id="rId5"/>
    <p:sldId id="261" r:id="rId6"/>
    <p:sldId id="314" r:id="rId7"/>
    <p:sldId id="302" r:id="rId8"/>
    <p:sldId id="308" r:id="rId9"/>
    <p:sldId id="309" r:id="rId10"/>
    <p:sldId id="310" r:id="rId11"/>
    <p:sldId id="311" r:id="rId12"/>
    <p:sldId id="312" r:id="rId13"/>
    <p:sldId id="313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128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106BAE1-9D62-4BE2-92F5-13516D7B16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3F7C2-615E-4315-8EAC-FA55AC989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9F105-A747-4149-8D18-634112D74862}" type="datetimeFigureOut">
              <a:rPr lang="en-US" smtClean="0"/>
              <a:t>9/21/2019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143403-C63A-4BA5-B6D3-425E92F024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DABD-501E-4B8E-B807-AC2FA85FB5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A0813-E8DC-4927-8006-DB2DC4539E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66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ame 2">
            <a:extLst>
              <a:ext uri="{FF2B5EF4-FFF2-40B4-BE49-F238E27FC236}">
                <a16:creationId xmlns:a16="http://schemas.microsoft.com/office/drawing/2014/main" id="{11A067AA-F6AF-4715-9F07-7BE30046CBF0}"/>
              </a:ext>
            </a:extLst>
          </p:cNvPr>
          <p:cNvSpPr/>
          <p:nvPr userDrawn="1"/>
        </p:nvSpPr>
        <p:spPr>
          <a:xfrm>
            <a:off x="642938" y="514350"/>
            <a:ext cx="10906125" cy="2990850"/>
          </a:xfrm>
          <a:prstGeom prst="frame">
            <a:avLst>
              <a:gd name="adj1" fmla="val 255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680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5DB206C-7370-448F-B4C9-4059BADCA6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3523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7383E1CB-8D0E-4180-8C52-C5F4A24ED3F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3656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33F4681A-0E5C-4D94-B5F0-6A175DBC6C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12081" y="2310178"/>
            <a:ext cx="2084544" cy="23138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226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6388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6576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6033F2F0-7D0F-4B5D-8E37-7C30E5A5D2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8561" y="477308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0B2EF10-A0C4-401E-8AA6-CF7463C5956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48561" y="3648856"/>
            <a:ext cx="2897717" cy="2731837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80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B83EC1-AF10-4FD7-8089-F03DAD6397E7}"/>
              </a:ext>
            </a:extLst>
          </p:cNvPr>
          <p:cNvSpPr/>
          <p:nvPr userDrawn="1"/>
        </p:nvSpPr>
        <p:spPr>
          <a:xfrm>
            <a:off x="0" y="0"/>
            <a:ext cx="12192000" cy="2381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53561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32DE4F21-2D03-408A-A113-1ECBBBFDE8D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67429" y="479834"/>
            <a:ext cx="3611542" cy="589833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</a:t>
            </a:r>
          </a:p>
          <a:p>
            <a:r>
              <a:rPr lang="en-US" altLang="ko-KR" dirty="0"/>
              <a:t>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62276F5-0236-424B-9645-A889FC41285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658183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B703617E-9CA4-425B-945B-4B73794CE2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862805" y="479835"/>
            <a:ext cx="1823793" cy="259834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5055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638550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EA5E7C78-B7FD-4905-970D-675E6D3961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8550" y="56918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01CFBF6C-8D5A-4D48-ACE1-2D979A60A2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225" y="3543300"/>
            <a:ext cx="2743200" cy="27432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back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D5AB-D725-405F-B143-0753C3C45DCD}"/>
              </a:ext>
            </a:extLst>
          </p:cNvPr>
          <p:cNvSpPr/>
          <p:nvPr userDrawn="1"/>
        </p:nvSpPr>
        <p:spPr>
          <a:xfrm>
            <a:off x="-1" y="0"/>
            <a:ext cx="3400425" cy="33123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3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lIns="3383280" rIns="0" anchor="ctr"/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938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12">
            <a:extLst>
              <a:ext uri="{FF2B5EF4-FFF2-40B4-BE49-F238E27FC236}">
                <a16:creationId xmlns:a16="http://schemas.microsoft.com/office/drawing/2014/main" id="{95EDCEF7-DD83-4CD4-BE92-A97D74011033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664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358CF5-5043-4D3B-92BD-59549782EBBE}"/>
              </a:ext>
            </a:extLst>
          </p:cNvPr>
          <p:cNvSpPr/>
          <p:nvPr userDrawn="1"/>
        </p:nvSpPr>
        <p:spPr>
          <a:xfrm>
            <a:off x="7515225" y="0"/>
            <a:ext cx="4676775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B59EE49C-3795-40A6-B206-565A372E5530}"/>
              </a:ext>
            </a:extLst>
          </p:cNvPr>
          <p:cNvGrpSpPr/>
          <p:nvPr userDrawn="1"/>
        </p:nvGrpSpPr>
        <p:grpSpPr>
          <a:xfrm>
            <a:off x="5720146" y="1420664"/>
            <a:ext cx="5589803" cy="4396475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16E008B-9F44-493C-B58F-ABFC0E7190A5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C1A2B49-6603-4C93-BCDA-8893B608D8C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70C51E-C968-4707-899F-DE217D80997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6BA87E5-BDD3-47B0-8C9F-EDFB6B811129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C9C68AE-3F02-48D5-A299-9B7311EC8D90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CBE3651-AB4C-4F00-BF52-0A24EF2A62A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E653C6-4F74-473F-9309-2D2D43F090C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9CA35F9-CDD6-4937-8C98-04018E459C31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56077" y="1628103"/>
            <a:ext cx="5317941" cy="301288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CCE937E-8E2A-4179-91E4-730975E592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1525" y="339509"/>
            <a:ext cx="654367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577951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>
            <a:extLst>
              <a:ext uri="{FF2B5EF4-FFF2-40B4-BE49-F238E27FC236}">
                <a16:creationId xmlns:a16="http://schemas.microsoft.com/office/drawing/2014/main" id="{A4D14B1E-79D5-4F7D-AEB4-4F537918FBAB}"/>
              </a:ext>
            </a:extLst>
          </p:cNvPr>
          <p:cNvSpPr/>
          <p:nvPr userDrawn="1"/>
        </p:nvSpPr>
        <p:spPr>
          <a:xfrm rot="5400000">
            <a:off x="795337" y="-795340"/>
            <a:ext cx="6257926" cy="7848605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914" y="600074"/>
            <a:ext cx="4052172" cy="5657852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145CBDFE-5F17-4329-876B-8EC9C2A40C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175044" y="222886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06B5A04-F323-4B06-B374-0EFFB99917B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75044" y="3624742"/>
            <a:ext cx="2286000" cy="3017520"/>
          </a:xfrm>
          <a:prstGeom prst="rect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59728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52">
            <a:extLst>
              <a:ext uri="{FF2B5EF4-FFF2-40B4-BE49-F238E27FC236}">
                <a16:creationId xmlns:a16="http://schemas.microsoft.com/office/drawing/2014/main" id="{A554242E-EDC9-4D56-ABE8-D3DFF0D037E9}"/>
              </a:ext>
            </a:extLst>
          </p:cNvPr>
          <p:cNvSpPr/>
          <p:nvPr userDrawn="1"/>
        </p:nvSpPr>
        <p:spPr>
          <a:xfrm>
            <a:off x="2" y="0"/>
            <a:ext cx="8582025" cy="6858000"/>
          </a:xfrm>
          <a:custGeom>
            <a:avLst/>
            <a:gdLst>
              <a:gd name="connsiteX0" fmla="*/ 5238766 w 8582025"/>
              <a:gd name="connsiteY0" fmla="*/ 0 h 6858000"/>
              <a:gd name="connsiteX1" fmla="*/ 8582025 w 8582025"/>
              <a:gd name="connsiteY1" fmla="*/ 0 h 6858000"/>
              <a:gd name="connsiteX2" fmla="*/ 1876410 w 8582025"/>
              <a:gd name="connsiteY2" fmla="*/ 6858000 h 6858000"/>
              <a:gd name="connsiteX3" fmla="*/ 0 w 8582025"/>
              <a:gd name="connsiteY3" fmla="*/ 6858000 h 6858000"/>
              <a:gd name="connsiteX4" fmla="*/ 0 w 8582025"/>
              <a:gd name="connsiteY4" fmla="*/ 53578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82025" h="6858000">
                <a:moveTo>
                  <a:pt x="5238766" y="0"/>
                </a:moveTo>
                <a:lnTo>
                  <a:pt x="8582025" y="0"/>
                </a:lnTo>
                <a:lnTo>
                  <a:pt x="1876410" y="6858000"/>
                </a:lnTo>
                <a:lnTo>
                  <a:pt x="0" y="6858000"/>
                </a:lnTo>
                <a:lnTo>
                  <a:pt x="0" y="53578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그림 개체 틀 3">
            <a:extLst>
              <a:ext uri="{FF2B5EF4-FFF2-40B4-BE49-F238E27FC236}">
                <a16:creationId xmlns:a16="http://schemas.microsoft.com/office/drawing/2014/main" id="{A7B8BCFA-E22C-4FE8-9EC6-3B7DF58BF4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7212" y="427698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Place Your Picture Here And Sand to Back</a:t>
            </a:r>
            <a:endParaRPr lang="ko-KR" altLang="en-US" dirty="0"/>
          </a:p>
        </p:txBody>
      </p:sp>
      <p:sp>
        <p:nvSpPr>
          <p:cNvPr id="6" name="그림 개체 틀 3">
            <a:extLst>
              <a:ext uri="{FF2B5EF4-FFF2-40B4-BE49-F238E27FC236}">
                <a16:creationId xmlns:a16="http://schemas.microsoft.com/office/drawing/2014/main" id="{C661A5D8-A169-47BB-84F8-7CCF6E0061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53610" y="2837035"/>
            <a:ext cx="3600000" cy="3600000"/>
          </a:xfrm>
          <a:prstGeom prst="diamond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3">
            <a:extLst>
              <a:ext uri="{FF2B5EF4-FFF2-40B4-BE49-F238E27FC236}">
                <a16:creationId xmlns:a16="http://schemas.microsoft.com/office/drawing/2014/main" id="{A32673E2-41F8-431C-946D-87DD76C5D04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524" y="2251417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3">
            <a:extLst>
              <a:ext uri="{FF2B5EF4-FFF2-40B4-BE49-F238E27FC236}">
                <a16:creationId xmlns:a16="http://schemas.microsoft.com/office/drawing/2014/main" id="{F2B14BC2-B3DB-437A-8C30-D2E802CB43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6104" y="2676913"/>
            <a:ext cx="1980000" cy="1980000"/>
          </a:xfrm>
          <a:prstGeom prst="diamond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590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B7D4BC-8397-4297-9425-5B8BAEB381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52" y="2305190"/>
            <a:ext cx="4038095" cy="2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8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6BD7FA-E93A-4CE9-A7A1-0EC236E0A2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3" y="1807430"/>
            <a:ext cx="2400000" cy="266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13D5B-5A42-4F30-9E94-6D9B89BC8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1" y="2276619"/>
            <a:ext cx="4095238" cy="2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94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3B04BAD-EED5-4C78-BC19-C3DD01D50231}"/>
              </a:ext>
            </a:extLst>
          </p:cNvPr>
          <p:cNvGrpSpPr/>
          <p:nvPr userDrawn="1"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7456AC7-1506-4AAF-A694-1BE710D5F58E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7D8BFCCB-25F4-4E85-B4F9-18DA5A0F31C0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4DE5DB11-A2A8-48F9-9B25-703C78662BD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A3616025-C842-4C0D-B7E3-48176315DDFA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0" name="Rounded Rectangle 8">
                <a:extLst>
                  <a:ext uri="{FF2B5EF4-FFF2-40B4-BE49-F238E27FC236}">
                    <a16:creationId xmlns:a16="http://schemas.microsoft.com/office/drawing/2014/main" id="{B2550ED7-04C5-4FFA-BCF1-8CB64B3F2DA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6D54C7-03B4-4369-97FF-A3456A2A876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D8FCDD3-D367-4581-96F6-BED1A5D7FC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35698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3765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703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41121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770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56" r:id="rId3"/>
    <p:sldLayoutId id="2147483757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6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5" r:id="rId8"/>
    <p:sldLayoutId id="2147483743" r:id="rId9"/>
    <p:sldLayoutId id="2147483744" r:id="rId10"/>
    <p:sldLayoutId id="2147483746" r:id="rId11"/>
    <p:sldLayoutId id="2147483747" r:id="rId12"/>
    <p:sldLayoutId id="2147483749" r:id="rId13"/>
    <p:sldLayoutId id="2147483750" r:id="rId14"/>
    <p:sldLayoutId id="2147483751" r:id="rId15"/>
    <p:sldLayoutId id="2147483752" r:id="rId16"/>
    <p:sldLayoutId id="2147483753" r:id="rId17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hyperlink" Target="https://www.jal.com/e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hyperlink" Target="https://www.ana.co.jp/ja/tw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hlinkClick r:id="rId2"/>
          </p:cNvPr>
          <p:cNvSpPr txBox="1"/>
          <p:nvPr/>
        </p:nvSpPr>
        <p:spPr>
          <a:xfrm>
            <a:off x="0" y="6597853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276046" y="4335239"/>
            <a:ext cx="1639760" cy="402986"/>
            <a:chOff x="3275856" y="1242391"/>
            <a:chExt cx="1656184" cy="407020"/>
          </a:xfrm>
        </p:grpSpPr>
        <p:sp>
          <p:nvSpPr>
            <p:cNvPr id="11" name="Rounded Rectangle 10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12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289606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Google Chrome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3775613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Developer Tools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445815-12D7-4E1D-A6E4-49EA4C8ECE5C}"/>
              </a:ext>
            </a:extLst>
          </p:cNvPr>
          <p:cNvGrpSpPr/>
          <p:nvPr/>
        </p:nvGrpSpPr>
        <p:grpSpPr>
          <a:xfrm>
            <a:off x="2229738" y="882815"/>
            <a:ext cx="7803176" cy="5052397"/>
            <a:chOff x="2229738" y="635165"/>
            <a:chExt cx="7803176" cy="505239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C647FD-F15A-4EF3-809D-6A1D53EDA1C0}"/>
                </a:ext>
              </a:extLst>
            </p:cNvPr>
            <p:cNvSpPr/>
            <p:nvPr/>
          </p:nvSpPr>
          <p:spPr>
            <a:xfrm rot="10800000">
              <a:off x="3609975" y="3851803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9D2C01-2A20-4143-BCAD-6A6312B98A08}"/>
                </a:ext>
              </a:extLst>
            </p:cNvPr>
            <p:cNvGrpSpPr/>
            <p:nvPr/>
          </p:nvGrpSpPr>
          <p:grpSpPr>
            <a:xfrm>
              <a:off x="2229738" y="635165"/>
              <a:ext cx="7803176" cy="5052397"/>
              <a:chOff x="2229738" y="635165"/>
              <a:chExt cx="7803176" cy="505239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AC6889E-9C5A-4F40-B36F-D446C77768E4}"/>
                  </a:ext>
                </a:extLst>
              </p:cNvPr>
              <p:cNvSpPr/>
              <p:nvPr/>
            </p:nvSpPr>
            <p:spPr>
              <a:xfrm>
                <a:off x="3609975" y="1151426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39928E-7F45-4D48-A87B-BFF1229D99D9}"/>
                  </a:ext>
                </a:extLst>
              </p:cNvPr>
              <p:cNvSpPr/>
              <p:nvPr/>
            </p:nvSpPr>
            <p:spPr>
              <a:xfrm rot="2735247">
                <a:off x="8529637" y="409065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7D53DE-957E-4634-8DEC-72BF32FF5DB8}"/>
                  </a:ext>
                </a:extLst>
              </p:cNvPr>
              <p:cNvSpPr/>
              <p:nvPr/>
            </p:nvSpPr>
            <p:spPr>
              <a:xfrm rot="2735247">
                <a:off x="3452813" y="4639863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EB634C8-28A3-4C33-9A37-7C5166CF0D48}"/>
                  </a:ext>
                </a:extLst>
              </p:cNvPr>
              <p:cNvSpPr/>
              <p:nvPr/>
            </p:nvSpPr>
            <p:spPr>
              <a:xfrm rot="2735247">
                <a:off x="9257907" y="-35067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E60094A-3072-4592-A419-4DB5BBABA8FF}"/>
                  </a:ext>
                </a:extLst>
              </p:cNvPr>
              <p:cNvSpPr/>
              <p:nvPr/>
            </p:nvSpPr>
            <p:spPr>
              <a:xfrm rot="2735247">
                <a:off x="2899970" y="4912555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30044" y="348617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要素の選択と各種デバイス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要素の選択：マウスでページをナビゲートすると、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パネルで関連要素がハイライトされる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各種デバイス：スマートフォン、タブレットなどのデバイスから見た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ページの様子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847759" y="1716032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iPhone X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で見た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574" y="2118407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/>
          <a:srcRect t="7949" r="51476"/>
          <a:stretch/>
        </p:blipFill>
        <p:spPr>
          <a:xfrm>
            <a:off x="5419132" y="2702011"/>
            <a:ext cx="249585" cy="2104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5432530" y="3054147"/>
            <a:ext cx="248290" cy="248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759" y="2006963"/>
            <a:ext cx="4428735" cy="2722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7"/>
          <a:srcRect t="3746"/>
          <a:stretch/>
        </p:blipFill>
        <p:spPr>
          <a:xfrm>
            <a:off x="1750428" y="4129000"/>
            <a:ext cx="4418099" cy="2281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737679" y="3876716"/>
            <a:ext cx="21906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要素の選択とハイトライト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04FD720-5CA6-4F3B-93AE-F8EB13AC5909}"/>
              </a:ext>
            </a:extLst>
          </p:cNvPr>
          <p:cNvSpPr/>
          <p:nvPr/>
        </p:nvSpPr>
        <p:spPr>
          <a:xfrm>
            <a:off x="6926220" y="5066700"/>
            <a:ext cx="4687746" cy="1185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48605C0-E75E-4E9B-BCA4-6B61AAC4080E}"/>
              </a:ext>
            </a:extLst>
          </p:cNvPr>
          <p:cNvSpPr/>
          <p:nvPr/>
        </p:nvSpPr>
        <p:spPr>
          <a:xfrm>
            <a:off x="7684371" y="5139093"/>
            <a:ext cx="39369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別のデバイスで「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」を見る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F4BC361-0019-492C-AC6C-C43F774162C9}"/>
              </a:ext>
            </a:extLst>
          </p:cNvPr>
          <p:cNvSpPr txBox="1"/>
          <p:nvPr/>
        </p:nvSpPr>
        <p:spPr>
          <a:xfrm>
            <a:off x="6976732" y="5123705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DBA09AC-8C0D-4256-BEE6-7BA7B2017F9F}"/>
              </a:ext>
            </a:extLst>
          </p:cNvPr>
          <p:cNvSpPr/>
          <p:nvPr/>
        </p:nvSpPr>
        <p:spPr>
          <a:xfrm>
            <a:off x="7688282" y="5431480"/>
            <a:ext cx="3622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各種デバイスのアイコンをクリック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使用したいデバイスを選択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(iPad, Galaxy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など</a:t>
            </a: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7B8E701C-B993-4701-AEAB-5F9C143EC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727" t="-4491"/>
          <a:stretch/>
        </p:blipFill>
        <p:spPr>
          <a:xfrm>
            <a:off x="10574932" y="5527789"/>
            <a:ext cx="248290" cy="2636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86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最後に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72885" y="2655174"/>
            <a:ext cx="5083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良く使う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の機能はこのいくつだけ。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普段ネットを見るとき、興味のある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ページがあったら、ハッカー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(Hacker)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の精神をもって、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ツールでページの中身を調査してみよう！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95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0" y="2650537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0" y="3512555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50BE5F-66E1-4E8D-ADB5-EB475C7F2D4D}"/>
              </a:ext>
            </a:extLst>
          </p:cNvPr>
          <p:cNvGrpSpPr/>
          <p:nvPr/>
        </p:nvGrpSpPr>
        <p:grpSpPr>
          <a:xfrm>
            <a:off x="2229738" y="716481"/>
            <a:ext cx="7803176" cy="4876117"/>
            <a:chOff x="2229738" y="716481"/>
            <a:chExt cx="7803176" cy="487611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8A5672-B625-4236-8666-6B2C8697FD9C}"/>
                </a:ext>
              </a:extLst>
            </p:cNvPr>
            <p:cNvSpPr/>
            <p:nvPr/>
          </p:nvSpPr>
          <p:spPr>
            <a:xfrm rot="10800000">
              <a:off x="3609975" y="3756839"/>
              <a:ext cx="4972050" cy="1445239"/>
            </a:xfrm>
            <a:custGeom>
              <a:avLst/>
              <a:gdLst>
                <a:gd name="connsiteX0" fmla="*/ 0 w 4972050"/>
                <a:gd name="connsiteY0" fmla="*/ 0 h 1445239"/>
                <a:gd name="connsiteX1" fmla="*/ 4972050 w 4972050"/>
                <a:gd name="connsiteY1" fmla="*/ 0 h 1445239"/>
                <a:gd name="connsiteX2" fmla="*/ 4972050 w 4972050"/>
                <a:gd name="connsiteY2" fmla="*/ 1445239 h 1445239"/>
                <a:gd name="connsiteX3" fmla="*/ 4846713 w 4972050"/>
                <a:gd name="connsiteY3" fmla="*/ 1445239 h 1445239"/>
                <a:gd name="connsiteX4" fmla="*/ 4846713 w 4972050"/>
                <a:gd name="connsiteY4" fmla="*/ 125337 h 1445239"/>
                <a:gd name="connsiteX5" fmla="*/ 125337 w 4972050"/>
                <a:gd name="connsiteY5" fmla="*/ 125337 h 1445239"/>
                <a:gd name="connsiteX6" fmla="*/ 125337 w 4972050"/>
                <a:gd name="connsiteY6" fmla="*/ 1445239 h 1445239"/>
                <a:gd name="connsiteX7" fmla="*/ 0 w 4972050"/>
                <a:gd name="connsiteY7" fmla="*/ 1445239 h 144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2050" h="1445239">
                  <a:moveTo>
                    <a:pt x="0" y="0"/>
                  </a:moveTo>
                  <a:lnTo>
                    <a:pt x="4972050" y="0"/>
                  </a:lnTo>
                  <a:lnTo>
                    <a:pt x="4972050" y="1445239"/>
                  </a:lnTo>
                  <a:lnTo>
                    <a:pt x="4846713" y="1445239"/>
                  </a:lnTo>
                  <a:lnTo>
                    <a:pt x="4846713" y="125337"/>
                  </a:lnTo>
                  <a:lnTo>
                    <a:pt x="125337" y="125337"/>
                  </a:lnTo>
                  <a:lnTo>
                    <a:pt x="125337" y="1445239"/>
                  </a:lnTo>
                  <a:lnTo>
                    <a:pt x="0" y="14452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A1E921E-2438-45A2-AA41-C1A40356A72B}"/>
                </a:ext>
              </a:extLst>
            </p:cNvPr>
            <p:cNvGrpSpPr/>
            <p:nvPr/>
          </p:nvGrpSpPr>
          <p:grpSpPr>
            <a:xfrm>
              <a:off x="2229738" y="716481"/>
              <a:ext cx="7803176" cy="4876117"/>
              <a:chOff x="2229738" y="716481"/>
              <a:chExt cx="7803176" cy="4876117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97B5F1E-CB20-4033-9037-143A9CFF317F}"/>
                  </a:ext>
                </a:extLst>
              </p:cNvPr>
              <p:cNvSpPr/>
              <p:nvPr/>
            </p:nvSpPr>
            <p:spPr>
              <a:xfrm>
                <a:off x="3609975" y="1232742"/>
                <a:ext cx="4972050" cy="1445239"/>
              </a:xfrm>
              <a:custGeom>
                <a:avLst/>
                <a:gdLst>
                  <a:gd name="connsiteX0" fmla="*/ 0 w 4972050"/>
                  <a:gd name="connsiteY0" fmla="*/ 0 h 1445239"/>
                  <a:gd name="connsiteX1" fmla="*/ 4972050 w 4972050"/>
                  <a:gd name="connsiteY1" fmla="*/ 0 h 1445239"/>
                  <a:gd name="connsiteX2" fmla="*/ 4972050 w 4972050"/>
                  <a:gd name="connsiteY2" fmla="*/ 1445239 h 1445239"/>
                  <a:gd name="connsiteX3" fmla="*/ 4846713 w 4972050"/>
                  <a:gd name="connsiteY3" fmla="*/ 1445239 h 1445239"/>
                  <a:gd name="connsiteX4" fmla="*/ 4846713 w 4972050"/>
                  <a:gd name="connsiteY4" fmla="*/ 125337 h 1445239"/>
                  <a:gd name="connsiteX5" fmla="*/ 125337 w 4972050"/>
                  <a:gd name="connsiteY5" fmla="*/ 125337 h 1445239"/>
                  <a:gd name="connsiteX6" fmla="*/ 125337 w 4972050"/>
                  <a:gd name="connsiteY6" fmla="*/ 1445239 h 1445239"/>
                  <a:gd name="connsiteX7" fmla="*/ 0 w 4972050"/>
                  <a:gd name="connsiteY7" fmla="*/ 1445239 h 1445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050" h="1445239">
                    <a:moveTo>
                      <a:pt x="0" y="0"/>
                    </a:moveTo>
                    <a:lnTo>
                      <a:pt x="4972050" y="0"/>
                    </a:lnTo>
                    <a:lnTo>
                      <a:pt x="4972050" y="1445239"/>
                    </a:lnTo>
                    <a:lnTo>
                      <a:pt x="4846713" y="1445239"/>
                    </a:lnTo>
                    <a:lnTo>
                      <a:pt x="4846713" y="125337"/>
                    </a:lnTo>
                    <a:lnTo>
                      <a:pt x="125337" y="125337"/>
                    </a:lnTo>
                    <a:lnTo>
                      <a:pt x="125337" y="1445239"/>
                    </a:lnTo>
                    <a:lnTo>
                      <a:pt x="0" y="14452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5ACAC44-0CA4-4D15-AE76-405C924BA3E4}"/>
                  </a:ext>
                </a:extLst>
              </p:cNvPr>
              <p:cNvSpPr/>
              <p:nvPr/>
            </p:nvSpPr>
            <p:spPr>
              <a:xfrm rot="2735247">
                <a:off x="8529637" y="490381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F41FE1-6DDF-420A-9003-47CAF9ED3A91}"/>
                  </a:ext>
                </a:extLst>
              </p:cNvPr>
              <p:cNvSpPr/>
              <p:nvPr/>
            </p:nvSpPr>
            <p:spPr>
              <a:xfrm rot="2735247">
                <a:off x="3452813" y="4544899"/>
                <a:ext cx="104775" cy="144523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7F7607-67B0-483B-ACA2-AABF6AE10F5A}"/>
                  </a:ext>
                </a:extLst>
              </p:cNvPr>
              <p:cNvSpPr/>
              <p:nvPr/>
            </p:nvSpPr>
            <p:spPr>
              <a:xfrm rot="2735247">
                <a:off x="9257907" y="46249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EC737F8-5AC4-42D6-95C7-D0925369CE05}"/>
                  </a:ext>
                </a:extLst>
              </p:cNvPr>
              <p:cNvSpPr/>
              <p:nvPr/>
            </p:nvSpPr>
            <p:spPr>
              <a:xfrm rot="2735247">
                <a:off x="2899970" y="4817591"/>
                <a:ext cx="104775" cy="1445239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82680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4306839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1006372"/>
            <a:chOff x="909865" y="1742886"/>
            <a:chExt cx="3672408" cy="100637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開発において欠かせないツール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起動方法：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で「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F12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」、もしくは「右クリック 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-&gt; 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検査」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で「</a:t>
              </a:r>
              <a:r>
                <a:rPr lang="en-US" altLang="ko-KR" sz="1200" u="sng" dirty="0">
                  <a:solidFill>
                    <a:srgbClr val="0070C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https://getbootstrap.com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」を開いてみよう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185630"/>
            <a:ext cx="6032545" cy="3182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角丸四角形 16"/>
          <p:cNvSpPr/>
          <p:nvPr/>
        </p:nvSpPr>
        <p:spPr>
          <a:xfrm>
            <a:off x="9369634" y="2023519"/>
            <a:ext cx="2739797" cy="3456219"/>
          </a:xfrm>
          <a:prstGeom prst="roundRect">
            <a:avLst>
              <a:gd name="adj" fmla="val 6911"/>
            </a:avLst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9990769" y="1785683"/>
            <a:ext cx="14975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Chrome</a:t>
            </a:r>
            <a:r>
              <a:rPr kumimoji="1" lang="ja-JP" altLang="en-US" sz="11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11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DevTools</a:t>
            </a:r>
            <a:endParaRPr kumimoji="1" lang="ja-JP" altLang="en-US" sz="1100" b="1" dirty="0">
              <a:solidFill>
                <a:schemeClr val="accent5">
                  <a:lumMod val="60000"/>
                  <a:lumOff val="4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909865" y="2986342"/>
            <a:ext cx="440508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b="1" dirty="0">
                <a:solidFill>
                  <a:schemeClr val="accent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主要機能タブ</a:t>
            </a:r>
            <a:endParaRPr lang="en-US" altLang="ko-KR" sz="1400" b="1" dirty="0">
              <a:solidFill>
                <a:schemeClr val="accent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Element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ページ構造、スタイルの確認と編集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対話式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の実行環境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ページのソースファイル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: 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リクエストとレスポンス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要素の選択と各種デバイス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5658735" y="6416946"/>
            <a:ext cx="6602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参照：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Chrome </a:t>
            </a:r>
            <a:r>
              <a:rPr lang="en-US" altLang="ja-JP" sz="900" dirty="0" err="1">
                <a:solidFill>
                  <a:schemeClr val="bg1">
                    <a:lumMod val="50000"/>
                  </a:schemeClr>
                </a:solidFill>
              </a:rPr>
              <a:t>DevTools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を使いこなそう！ </a:t>
            </a:r>
            <a:r>
              <a:rPr lang="en-US" altLang="ja-JP" sz="900" dirty="0">
                <a:solidFill>
                  <a:schemeClr val="bg1">
                    <a:lumMod val="50000"/>
                  </a:schemeClr>
                </a:solidFill>
              </a:rPr>
              <a:t>Web</a:t>
            </a:r>
            <a:r>
              <a:rPr lang="ja-JP" altLang="en-US" sz="900" dirty="0">
                <a:solidFill>
                  <a:schemeClr val="bg1">
                    <a:lumMod val="50000"/>
                  </a:schemeClr>
                </a:solidFill>
              </a:rPr>
              <a:t>開発に必須なブラウザ開発ツールによるデバッグの基本</a:t>
            </a:r>
            <a:endParaRPr lang="en-US" altLang="ja-JP" sz="9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ja-JP" sz="900" dirty="0">
                <a:solidFill>
                  <a:schemeClr val="accent2">
                    <a:lumMod val="75000"/>
                  </a:schemeClr>
                </a:solidFill>
              </a:rPr>
              <a:t>https://employment.en-japan.com/engineerhub/entry/2017/05/30/110000#Elements%E3%83%91%E3%83%8D%E3%83%AB</a:t>
            </a:r>
            <a:endParaRPr lang="ja-JP" altLang="en-US" sz="9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49" y="3967494"/>
            <a:ext cx="542925" cy="228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7D816F3B-5FF5-48B0-BA63-5FE978CB7DC6}"/>
              </a:ext>
            </a:extLst>
          </p:cNvPr>
          <p:cNvSpPr/>
          <p:nvPr/>
        </p:nvSpPr>
        <p:spPr>
          <a:xfrm>
            <a:off x="745976" y="4726761"/>
            <a:ext cx="4687746" cy="12971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C46A1221-B283-48CD-BC47-8410BF9560F4}"/>
              </a:ext>
            </a:extLst>
          </p:cNvPr>
          <p:cNvSpPr/>
          <p:nvPr/>
        </p:nvSpPr>
        <p:spPr>
          <a:xfrm>
            <a:off x="1504127" y="4799155"/>
            <a:ext cx="38876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で「</a:t>
            </a:r>
            <a:r>
              <a:rPr lang="en-US" altLang="ko-KR" sz="11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」を開いてみよう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C68F00BB-7672-41B2-A075-ABFD5105354E}"/>
              </a:ext>
            </a:extLst>
          </p:cNvPr>
          <p:cNvSpPr txBox="1"/>
          <p:nvPr/>
        </p:nvSpPr>
        <p:spPr>
          <a:xfrm>
            <a:off x="796488" y="4783767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252C5F9-5002-4A59-A9A1-4628D09176F8}"/>
              </a:ext>
            </a:extLst>
          </p:cNvPr>
          <p:cNvSpPr/>
          <p:nvPr/>
        </p:nvSpPr>
        <p:spPr>
          <a:xfrm>
            <a:off x="1508039" y="5091542"/>
            <a:ext cx="3806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主要機能タブを開いて各機能の画面を見てみる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ページをリフレッシュし、何か変化があるかを確認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538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70" y="3621111"/>
            <a:ext cx="63835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ja-JP" altLang="en-US" sz="2400" dirty="0">
                <a:solidFill>
                  <a:schemeClr val="bg1"/>
                </a:solidFill>
                <a:cs typeface="Arial" pitchFamily="34" charset="0"/>
              </a:rPr>
              <a:t>なぜ</a:t>
            </a:r>
            <a:r>
              <a:rPr lang="en-US" altLang="ja-JP" sz="2400" dirty="0">
                <a:solidFill>
                  <a:schemeClr val="bg1"/>
                </a:solidFill>
                <a:cs typeface="Arial" pitchFamily="34" charset="0"/>
              </a:rPr>
              <a:t>Chrome</a:t>
            </a:r>
            <a:r>
              <a:rPr lang="ja-JP" altLang="en-US" sz="2400" dirty="0">
                <a:solidFill>
                  <a:schemeClr val="bg1"/>
                </a:solidFill>
                <a:cs typeface="Arial" pitchFamily="34" charset="0"/>
              </a:rPr>
              <a:t>デベロッパーツールを使うか？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662470" y="2880507"/>
            <a:ext cx="638358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Section Break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662470" y="3621111"/>
            <a:ext cx="63835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為什麼要使用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Chrome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開發者工具呢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?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292629-1BF9-43E7-A647-9ADAA00A431A}"/>
              </a:ext>
            </a:extLst>
          </p:cNvPr>
          <p:cNvGrpSpPr/>
          <p:nvPr/>
        </p:nvGrpSpPr>
        <p:grpSpPr>
          <a:xfrm>
            <a:off x="3187878" y="2687888"/>
            <a:ext cx="1539374" cy="1482224"/>
            <a:chOff x="3507038" y="2754563"/>
            <a:chExt cx="1539374" cy="148222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A380AE6-32D9-47BE-920F-9E29276D3163}"/>
                </a:ext>
              </a:extLst>
            </p:cNvPr>
            <p:cNvGrpSpPr/>
            <p:nvPr/>
          </p:nvGrpSpPr>
          <p:grpSpPr>
            <a:xfrm>
              <a:off x="3507038" y="2754563"/>
              <a:ext cx="1539374" cy="1482224"/>
              <a:chOff x="3554663" y="2792663"/>
              <a:chExt cx="1539374" cy="148222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747A1D-AA00-41CD-BD45-9775D5E85F8B}"/>
                  </a:ext>
                </a:extLst>
              </p:cNvPr>
              <p:cNvSpPr/>
              <p:nvPr/>
            </p:nvSpPr>
            <p:spPr>
              <a:xfrm>
                <a:off x="3762375" y="2990850"/>
                <a:ext cx="1143000" cy="10858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3" name="Half Frame 2">
                <a:extLst>
                  <a:ext uri="{FF2B5EF4-FFF2-40B4-BE49-F238E27FC236}">
                    <a16:creationId xmlns:a16="http://schemas.microsoft.com/office/drawing/2014/main" id="{FFA0684A-8679-4C0F-AB80-DF2DD6A90EA2}"/>
                  </a:ext>
                </a:extLst>
              </p:cNvPr>
              <p:cNvSpPr/>
              <p:nvPr/>
            </p:nvSpPr>
            <p:spPr>
              <a:xfrm>
                <a:off x="3554663" y="2792663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6" name="Half Frame 5">
                <a:extLst>
                  <a:ext uri="{FF2B5EF4-FFF2-40B4-BE49-F238E27FC236}">
                    <a16:creationId xmlns:a16="http://schemas.microsoft.com/office/drawing/2014/main" id="{D34A0230-EE78-4651-BF34-34C31F3EA041}"/>
                  </a:ext>
                </a:extLst>
              </p:cNvPr>
              <p:cNvSpPr/>
              <p:nvPr/>
            </p:nvSpPr>
            <p:spPr>
              <a:xfrm rot="10800000">
                <a:off x="4457700" y="3638550"/>
                <a:ext cx="636337" cy="636337"/>
              </a:xfrm>
              <a:prstGeom prst="halfFrame">
                <a:avLst>
                  <a:gd name="adj1" fmla="val 19850"/>
                  <a:gd name="adj2" fmla="val 1985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8" name="Rounded Rectangle 51">
              <a:extLst>
                <a:ext uri="{FF2B5EF4-FFF2-40B4-BE49-F238E27FC236}">
                  <a16:creationId xmlns:a16="http://schemas.microsoft.com/office/drawing/2014/main" id="{FAC36AFA-5D04-4049-B177-1D0B15F49F28}"/>
                </a:ext>
              </a:extLst>
            </p:cNvPr>
            <p:cNvSpPr/>
            <p:nvPr/>
          </p:nvSpPr>
          <p:spPr>
            <a:xfrm rot="16200000" flipH="1">
              <a:off x="3912677" y="3138178"/>
              <a:ext cx="747146" cy="70363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50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03DA275-6B1C-497F-BD67-9EA605F8BE32}"/>
              </a:ext>
            </a:extLst>
          </p:cNvPr>
          <p:cNvGrpSpPr/>
          <p:nvPr/>
        </p:nvGrpSpPr>
        <p:grpSpPr>
          <a:xfrm>
            <a:off x="651288" y="1294947"/>
            <a:ext cx="5122909" cy="881675"/>
            <a:chOff x="4889913" y="1200946"/>
            <a:chExt cx="4051728" cy="881675"/>
          </a:xfrm>
        </p:grpSpPr>
        <p:sp>
          <p:nvSpPr>
            <p:cNvPr id="7" name="Text Placeholder 22">
              <a:extLst>
                <a:ext uri="{FF2B5EF4-FFF2-40B4-BE49-F238E27FC236}">
                  <a16:creationId xmlns:a16="http://schemas.microsoft.com/office/drawing/2014/main" id="{B789C584-2200-4A0A-B4D0-FEBCED9B1CA6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なぜ</a:t>
              </a:r>
              <a:r>
                <a:rPr kumimoji="0" lang="en-US" altLang="ja-JP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ja-JP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開発者ツールを使うか</a:t>
              </a: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8AD3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?</a:t>
              </a:r>
            </a:p>
          </p:txBody>
        </p:sp>
        <p:sp>
          <p:nvSpPr>
            <p:cNvPr id="8" name="Text Placeholder 20">
              <a:extLst>
                <a:ext uri="{FF2B5EF4-FFF2-40B4-BE49-F238E27FC236}">
                  <a16:creationId xmlns:a16="http://schemas.microsoft.com/office/drawing/2014/main" id="{992DAE57-9F2C-437B-94C8-EF8F1BCDB335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altLang="ja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kumimoji="0" lang="ja-JP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は一番</a:t>
              </a:r>
              <a:r>
                <a:rPr lang="ja-JP" altLang="en-US" sz="16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人気のブラウザ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シェアは約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70%</a:t>
              </a: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マルチプラットフォーム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(Windows/Linux/MacOS…)</a:t>
              </a: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速い</a:t>
              </a:r>
              <a:endPara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拡張機能をインストールできる</a:t>
              </a:r>
              <a:endPara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342900" marR="0" lvl="0" indent="-34290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dirty="0">
                  <a:solidFill>
                    <a:srgbClr val="262626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デベロッパーツールの機能が豊富</a:t>
              </a:r>
              <a:endPara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Element/Network/Source</a:t>
              </a:r>
              <a:r>
                <a:rPr kumimoji="0" lang="zh-TW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等</a:t>
              </a: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の</a:t>
              </a:r>
              <a:r>
                <a:rPr kumimoji="0" lang="en-US" altLang="ja-JP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Web</a:t>
              </a: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開発関連機能</a:t>
              </a:r>
              <a:endPara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パソコン以外のデバイスをテストできる機能</a:t>
              </a:r>
              <a:endPara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  <a:p>
              <a:pPr marL="742950" marR="0" lvl="1" indent="-28575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ja-JP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開発向けの拡張機能が多数存在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C7C88D-151B-4BB8-B7DA-BAF1887EF6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pic>
        <p:nvPicPr>
          <p:cNvPr id="35" name="Picture 4" descr="Google Chrome, Logo, Browser, Brand, Internet, Google">
            <a:extLst>
              <a:ext uri="{FF2B5EF4-FFF2-40B4-BE49-F238E27FC236}">
                <a16:creationId xmlns:a16="http://schemas.microsoft.com/office/drawing/2014/main" id="{2CCE3792-5A6E-4A60-A885-6432A0E3E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04" y="268001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42C39986-85FA-415A-B2F9-92636AAEB470}"/>
              </a:ext>
            </a:extLst>
          </p:cNvPr>
          <p:cNvSpPr/>
          <p:nvPr/>
        </p:nvSpPr>
        <p:spPr>
          <a:xfrm>
            <a:off x="566802" y="4310115"/>
            <a:ext cx="4845457" cy="997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6473FA3-3D21-4C9C-98D8-611506268D47}"/>
              </a:ext>
            </a:extLst>
          </p:cNvPr>
          <p:cNvSpPr txBox="1"/>
          <p:nvPr/>
        </p:nvSpPr>
        <p:spPr>
          <a:xfrm>
            <a:off x="745064" y="4394527"/>
            <a:ext cx="723275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実際</a:t>
            </a:r>
            <a:r>
              <a:rPr kumimoji="1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rPr>
              <a:t>…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0EEACC6-2A4B-4882-A371-86929F5B8DDF}"/>
              </a:ext>
            </a:extLst>
          </p:cNvPr>
          <p:cNvSpPr/>
          <p:nvPr/>
        </p:nvSpPr>
        <p:spPr>
          <a:xfrm>
            <a:off x="1631606" y="4395085"/>
            <a:ext cx="37806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lvl="0" indent="-2286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開発の毎日に</a:t>
            </a:r>
            <a:r>
              <a:rPr kumimoji="0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Chrome</a:t>
            </a: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を使う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marR="0" lvl="0" indent="-2286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ユーザから問題がレポートされるときに、まずはツールを開く</a:t>
            </a:r>
            <a:endParaRPr kumimoji="0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marR="0" lvl="0" indent="-228600" algn="l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使うたびに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kumimoji="0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の仕組みをより深く理解する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060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243894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Element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ページ構造、スタイルの確認と編集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DOM (Document Object Model) =&gt;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ブラウザの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HTML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解釈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Style =&gt; 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現在のページのスタイル 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(HTML/CSS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から読取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2243292"/>
            <a:ext cx="4991100" cy="223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正方形/長方形 5"/>
          <p:cNvSpPr/>
          <p:nvPr/>
        </p:nvSpPr>
        <p:spPr>
          <a:xfrm>
            <a:off x="9062127" y="2245021"/>
            <a:ext cx="1247775" cy="1278099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957666" y="1742887"/>
            <a:ext cx="28568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こちらの各要素をマウスオーバーすると</a:t>
            </a:r>
          </a:p>
        </p:txBody>
      </p:sp>
      <p:cxnSp>
        <p:nvCxnSpPr>
          <p:cNvPr id="14" name="直線矢印コネクタ 13"/>
          <p:cNvCxnSpPr/>
          <p:nvPr/>
        </p:nvCxnSpPr>
        <p:spPr>
          <a:xfrm flipH="1">
            <a:off x="9801225" y="2030516"/>
            <a:ext cx="85725" cy="175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6057900" y="1919571"/>
            <a:ext cx="27222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画面上のその要素がハイライトされる</a:t>
            </a:r>
          </a:p>
        </p:txBody>
      </p:sp>
      <p:cxnSp>
        <p:nvCxnSpPr>
          <p:cNvPr id="25" name="直線矢印コネクタ 24"/>
          <p:cNvCxnSpPr/>
          <p:nvPr/>
        </p:nvCxnSpPr>
        <p:spPr>
          <a:xfrm>
            <a:off x="7607639" y="2129108"/>
            <a:ext cx="164761" cy="560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6077891" y="1541989"/>
            <a:ext cx="2691763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DOM (Document Object Model)</a:t>
            </a:r>
            <a:endParaRPr kumimoji="1" lang="ja-JP" altLang="en-US" sz="140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460375" y="3768494"/>
            <a:ext cx="583814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sz="1400" dirty="0"/>
              <a:t>Style</a:t>
            </a:r>
            <a:endParaRPr kumimoji="1" lang="ja-JP" altLang="en-US" sz="14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4233131"/>
            <a:ext cx="3600771" cy="1862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815" y="4929999"/>
            <a:ext cx="2088218" cy="1824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/>
          <p:cNvSpPr/>
          <p:nvPr/>
        </p:nvSpPr>
        <p:spPr>
          <a:xfrm>
            <a:off x="3369810" y="4133272"/>
            <a:ext cx="742950" cy="206225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2111391" y="3742010"/>
            <a:ext cx="2978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(1) 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こちらのチェックボックスを</a:t>
            </a:r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OFF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にすると</a:t>
            </a:r>
          </a:p>
        </p:txBody>
      </p:sp>
      <p:cxnSp>
        <p:nvCxnSpPr>
          <p:cNvPr id="1024" name="直線矢印コネクタ 1023"/>
          <p:cNvCxnSpPr/>
          <p:nvPr/>
        </p:nvCxnSpPr>
        <p:spPr>
          <a:xfrm flipH="1">
            <a:off x="3819525" y="3971345"/>
            <a:ext cx="57150" cy="25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4527920" y="4645386"/>
            <a:ext cx="23182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(2) </a:t>
            </a:r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レイアウト・スタイルが変わる</a:t>
            </a:r>
          </a:p>
        </p:txBody>
      </p:sp>
      <p:cxnSp>
        <p:nvCxnSpPr>
          <p:cNvPr id="37" name="直線矢印コネクタ 36"/>
          <p:cNvCxnSpPr>
            <a:stCxn id="36" idx="1"/>
          </p:cNvCxnSpPr>
          <p:nvPr/>
        </p:nvCxnSpPr>
        <p:spPr>
          <a:xfrm flipH="1">
            <a:off x="2438400" y="4772344"/>
            <a:ext cx="2089520" cy="45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>
            <a:stCxn id="28" idx="0"/>
          </p:cNvCxnSpPr>
          <p:nvPr/>
        </p:nvCxnSpPr>
        <p:spPr>
          <a:xfrm>
            <a:off x="5744924" y="4929999"/>
            <a:ext cx="0" cy="43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A016D1C-D90A-4381-8B84-10128DE8B628}"/>
              </a:ext>
            </a:extLst>
          </p:cNvPr>
          <p:cNvSpPr/>
          <p:nvPr/>
        </p:nvSpPr>
        <p:spPr>
          <a:xfrm>
            <a:off x="8086309" y="5361989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A221A4A1-9F43-41B6-9DF1-5365FB669CF3}"/>
              </a:ext>
            </a:extLst>
          </p:cNvPr>
          <p:cNvSpPr/>
          <p:nvPr/>
        </p:nvSpPr>
        <p:spPr>
          <a:xfrm>
            <a:off x="8844460" y="5434382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DFA1F1D-6088-404B-ADF9-9A359AD308CB}"/>
              </a:ext>
            </a:extLst>
          </p:cNvPr>
          <p:cNvSpPr txBox="1"/>
          <p:nvPr/>
        </p:nvSpPr>
        <p:spPr>
          <a:xfrm>
            <a:off x="8136821" y="5418994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4126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1C1A53B-A620-422C-9209-2E7F8478C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94" y="1545786"/>
            <a:ext cx="4836008" cy="2805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  <a:endParaRPr 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897092" y="3369303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Console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対話式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JavaScript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の実行環境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ブラウザのプログラムは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により実行される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プログラム実行中のログ・エラーなどは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で表示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直接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で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を記述・実行できる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261777" y="1233977"/>
            <a:ext cx="3513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プログラム実行中のログ・エラーの表示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9272735" y="1911982"/>
            <a:ext cx="1898967" cy="140103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9272734" y="2076839"/>
            <a:ext cx="1898968" cy="219989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11171702" y="1856361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エラー</a:t>
            </a:r>
          </a:p>
        </p:txBody>
      </p:sp>
      <p:sp>
        <p:nvSpPr>
          <p:cNvPr id="39" name="テキスト ボックス 38"/>
          <p:cNvSpPr txBox="1"/>
          <p:nvPr/>
        </p:nvSpPr>
        <p:spPr>
          <a:xfrm>
            <a:off x="11211184" y="2097381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69" y="3875238"/>
            <a:ext cx="2775251" cy="98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155574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Console</a:t>
            </a:r>
            <a:r>
              <a:rPr lang="ja-JP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にて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数値計算（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JavaScript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313" y="3842246"/>
            <a:ext cx="2968814" cy="101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3132851" y="3605812"/>
            <a:ext cx="29912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変数を保持し、計算する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203069" y="5079638"/>
            <a:ext cx="37455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画面を操作する（ナビゲーションバーを消す）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88" y="5046815"/>
            <a:ext cx="1228725" cy="26161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右矢印 44"/>
          <p:cNvSpPr/>
          <p:nvPr/>
        </p:nvSpPr>
        <p:spPr>
          <a:xfrm>
            <a:off x="3340364" y="5996281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71CCD16-80CF-46F7-A5E7-B5BDAFDF384E}"/>
              </a:ext>
            </a:extLst>
          </p:cNvPr>
          <p:cNvSpPr/>
          <p:nvPr/>
        </p:nvSpPr>
        <p:spPr>
          <a:xfrm>
            <a:off x="9454421" y="1250795"/>
            <a:ext cx="17567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https://www.jal.com/en/</a:t>
            </a:r>
            <a:endParaRPr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84443A-6C27-4F50-9703-27D1C61A3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3827" y="3049162"/>
            <a:ext cx="4641493" cy="27041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A71DC91F-6CA3-42AC-A867-52E1F32A90E8}"/>
              </a:ext>
            </a:extLst>
          </p:cNvPr>
          <p:cNvSpPr/>
          <p:nvPr/>
        </p:nvSpPr>
        <p:spPr>
          <a:xfrm>
            <a:off x="9484298" y="3393664"/>
            <a:ext cx="1898968" cy="721136"/>
          </a:xfrm>
          <a:prstGeom prst="rect">
            <a:avLst/>
          </a:prstGeom>
          <a:noFill/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17E8153-936D-48B9-BA6C-F42A5889A47F}"/>
              </a:ext>
            </a:extLst>
          </p:cNvPr>
          <p:cNvSpPr txBox="1"/>
          <p:nvPr/>
        </p:nvSpPr>
        <p:spPr>
          <a:xfrm>
            <a:off x="11525050" y="3627274"/>
            <a:ext cx="4539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警告</a:t>
            </a: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43A5865D-A389-4257-8D44-A8E132113899}"/>
              </a:ext>
            </a:extLst>
          </p:cNvPr>
          <p:cNvSpPr/>
          <p:nvPr/>
        </p:nvSpPr>
        <p:spPr>
          <a:xfrm>
            <a:off x="10033686" y="4027809"/>
            <a:ext cx="1235676" cy="1245352"/>
          </a:xfrm>
          <a:prstGeom prst="rect">
            <a:avLst/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9E36C1A-AFCB-4B10-B778-D00479F29E90}"/>
              </a:ext>
            </a:extLst>
          </p:cNvPr>
          <p:cNvSpPr txBox="1"/>
          <p:nvPr/>
        </p:nvSpPr>
        <p:spPr>
          <a:xfrm>
            <a:off x="11314711" y="4440064"/>
            <a:ext cx="4539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ログ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7F94F2D4-E59B-4C25-BB1C-4EE6F079B8B8}"/>
              </a:ext>
            </a:extLst>
          </p:cNvPr>
          <p:cNvSpPr/>
          <p:nvPr/>
        </p:nvSpPr>
        <p:spPr>
          <a:xfrm>
            <a:off x="9367590" y="5801530"/>
            <a:ext cx="20388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https://www.ana.co.jp/ja/tw/</a:t>
            </a:r>
            <a:endParaRPr lang="ja-JP" altLang="en-US" sz="1200" dirty="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FA2D7F3-DB71-41C8-94EC-FD99B4B43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945" y="5363007"/>
            <a:ext cx="2666368" cy="1383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9E75EB0-4BCE-425C-9DED-77EAA9FE7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9900" y="5374071"/>
            <a:ext cx="2677996" cy="1421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3853385-797A-491D-B6DB-0C5C619497A0}"/>
              </a:ext>
            </a:extLst>
          </p:cNvPr>
          <p:cNvSpPr/>
          <p:nvPr/>
        </p:nvSpPr>
        <p:spPr>
          <a:xfrm>
            <a:off x="1106599" y="5550343"/>
            <a:ext cx="2034714" cy="152300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519E9C01-0508-42C3-884A-38CD925AD455}"/>
              </a:ext>
            </a:extLst>
          </p:cNvPr>
          <p:cNvSpPr/>
          <p:nvPr/>
        </p:nvSpPr>
        <p:spPr>
          <a:xfrm>
            <a:off x="8290515" y="6226941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4683242-31C4-4248-A129-C84F71A814F8}"/>
              </a:ext>
            </a:extLst>
          </p:cNvPr>
          <p:cNvSpPr/>
          <p:nvPr/>
        </p:nvSpPr>
        <p:spPr>
          <a:xfrm>
            <a:off x="9048666" y="629933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48A0582-C2F5-4FCF-A9F3-5590E918BA02}"/>
              </a:ext>
            </a:extLst>
          </p:cNvPr>
          <p:cNvSpPr txBox="1"/>
          <p:nvPr/>
        </p:nvSpPr>
        <p:spPr>
          <a:xfrm>
            <a:off x="8341027" y="628394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539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18871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Sources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ページのソースファイル</a:t>
              </a:r>
              <a:endPara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ページのソースファイルを確認できる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ブレークポイントを設定し、</a:t>
            </a:r>
            <a:r>
              <a:rPr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Web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ページのデバッグができる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217" y="3496513"/>
            <a:ext cx="5978582" cy="3050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正方形/長方形 28"/>
          <p:cNvSpPr/>
          <p:nvPr/>
        </p:nvSpPr>
        <p:spPr>
          <a:xfrm>
            <a:off x="7982969" y="3754512"/>
            <a:ext cx="1993052" cy="2835033"/>
          </a:xfrm>
          <a:prstGeom prst="rect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8089668" y="3502784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5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・ソースファイルの中身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7420508" y="3762971"/>
            <a:ext cx="455762" cy="726651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6732659" y="3415826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・ソースファイル</a:t>
            </a: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5961963" y="5848583"/>
            <a:ext cx="18004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 dirty="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・ブレークポイントの設定</a:t>
            </a:r>
          </a:p>
        </p:txBody>
      </p:sp>
      <p:cxnSp>
        <p:nvCxnSpPr>
          <p:cNvPr id="15" name="直線矢印コネクタ 14"/>
          <p:cNvCxnSpPr/>
          <p:nvPr/>
        </p:nvCxnSpPr>
        <p:spPr>
          <a:xfrm flipV="1">
            <a:off x="7265773" y="5700584"/>
            <a:ext cx="717196" cy="147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04178" y="5206100"/>
            <a:ext cx="3393261" cy="76944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補足：もう一つソースを見る方法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URL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の先頭に</a:t>
            </a:r>
            <a:r>
              <a:rPr lang="en-US" altLang="ja-JP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view-source: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を追加する</a:t>
            </a:r>
            <a:endParaRPr lang="en-US" altLang="ja-JP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12" y="5633653"/>
            <a:ext cx="3009900" cy="247650"/>
          </a:xfrm>
          <a:prstGeom prst="rect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ABC8EA3-14C6-4275-99AF-DA388DC002A7}"/>
              </a:ext>
            </a:extLst>
          </p:cNvPr>
          <p:cNvSpPr/>
          <p:nvPr/>
        </p:nvSpPr>
        <p:spPr>
          <a:xfrm>
            <a:off x="6067425" y="1791590"/>
            <a:ext cx="4687746" cy="1343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1F17B185-CBEB-4DB2-9CE3-590DD4CD818E}"/>
              </a:ext>
            </a:extLst>
          </p:cNvPr>
          <p:cNvSpPr/>
          <p:nvPr/>
        </p:nvSpPr>
        <p:spPr>
          <a:xfrm>
            <a:off x="6825576" y="1863984"/>
            <a:ext cx="36291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「</a:t>
            </a:r>
            <a:r>
              <a:rPr lang="en-US" altLang="ko-KR" sz="1200" u="sng" dirty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https://getbootstrap.com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」のソースを見よう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698D7E4C-9155-43A4-AD5B-32A4FACD65BC}"/>
              </a:ext>
            </a:extLst>
          </p:cNvPr>
          <p:cNvSpPr txBox="1"/>
          <p:nvPr/>
        </p:nvSpPr>
        <p:spPr>
          <a:xfrm>
            <a:off x="6117937" y="184859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D36479F-B022-4EE3-A63E-4FC07AB4E973}"/>
              </a:ext>
            </a:extLst>
          </p:cNvPr>
          <p:cNvSpPr/>
          <p:nvPr/>
        </p:nvSpPr>
        <p:spPr>
          <a:xfrm>
            <a:off x="6829487" y="2156371"/>
            <a:ext cx="23775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デベロッパーツールを起動</a:t>
            </a:r>
            <a:endParaRPr lang="en-US" altLang="ja-JP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Sources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タブを開く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(index)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ファイルを選択</a:t>
            </a:r>
            <a:endParaRPr lang="en-US" altLang="zh-TW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index</a:t>
            </a: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のソースコードを見る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Google Chrome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E3441B-1888-43A4-AF68-99EB703F7D1B}"/>
              </a:ext>
            </a:extLst>
          </p:cNvPr>
          <p:cNvSpPr/>
          <p:nvPr/>
        </p:nvSpPr>
        <p:spPr>
          <a:xfrm>
            <a:off x="909865" y="2491862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6C4317-3B3B-4C18-993B-9A2B888D8034}"/>
              </a:ext>
            </a:extLst>
          </p:cNvPr>
          <p:cNvSpPr/>
          <p:nvPr/>
        </p:nvSpPr>
        <p:spPr>
          <a:xfrm>
            <a:off x="909865" y="3023951"/>
            <a:ext cx="457200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latin typeface="メイリオ" panose="020B0604030504040204" pitchFamily="50" charset="-128"/>
            </a:endParaRPr>
          </a:p>
        </p:txBody>
      </p:sp>
      <p:grpSp>
        <p:nvGrpSpPr>
          <p:cNvPr id="10" name="그룹 7">
            <a:extLst>
              <a:ext uri="{FF2B5EF4-FFF2-40B4-BE49-F238E27FC236}">
                <a16:creationId xmlns:a16="http://schemas.microsoft.com/office/drawing/2014/main" id="{6085EFBB-4ADC-464C-A2B0-67BB777A62E8}"/>
              </a:ext>
            </a:extLst>
          </p:cNvPr>
          <p:cNvGrpSpPr/>
          <p:nvPr/>
        </p:nvGrpSpPr>
        <p:grpSpPr>
          <a:xfrm>
            <a:off x="909865" y="1742887"/>
            <a:ext cx="5157560" cy="637040"/>
            <a:chOff x="909865" y="1742886"/>
            <a:chExt cx="3672408" cy="6370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57FCDF-5F84-449D-AEC1-7AFB6CB4FECE}"/>
                </a:ext>
              </a:extLst>
            </p:cNvPr>
            <p:cNvSpPr txBox="1"/>
            <p:nvPr/>
          </p:nvSpPr>
          <p:spPr>
            <a:xfrm>
              <a:off x="909865" y="1742886"/>
              <a:ext cx="36724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Chrome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r>
                <a:rPr lang="en-US" altLang="ja-JP" sz="1600" b="1" dirty="0" err="1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DevTools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(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デベロッパーツール</a:t>
              </a:r>
              <a:r>
                <a:rPr lang="en-US" altLang="ja-JP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)</a:t>
              </a:r>
              <a:r>
                <a:rPr lang="ja-JP" altLang="en-US" sz="1600" b="1" dirty="0">
                  <a:solidFill>
                    <a:schemeClr val="accent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 </a:t>
              </a:r>
              <a:endParaRPr lang="ko-KR" altLang="en-US" sz="1600" b="1" dirty="0">
                <a:solidFill>
                  <a:schemeClr val="accent1"/>
                </a:solidFill>
                <a:latin typeface="メイリオ" panose="020B0604030504040204" pitchFamily="50" charset="-128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E9C522-E72E-4527-867F-7D938CC3688F}"/>
                </a:ext>
              </a:extLst>
            </p:cNvPr>
            <p:cNvSpPr txBox="1"/>
            <p:nvPr/>
          </p:nvSpPr>
          <p:spPr>
            <a:xfrm>
              <a:off x="909865" y="2102927"/>
              <a:ext cx="36724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ja-JP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Network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: Web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ページの</a:t>
              </a:r>
              <a:r>
                <a:rPr lang="en-US" altLang="ja-JP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HTTP</a:t>
              </a:r>
              <a:r>
                <a:rPr lang="ja-JP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Arial" pitchFamily="34" charset="0"/>
                </a:rPr>
                <a:t>リクエストとレスポンス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endParaRPr>
            </a:p>
          </p:txBody>
        </p:sp>
      </p:grpSp>
      <p:sp>
        <p:nvSpPr>
          <p:cNvPr id="13" name="AutoShape 2" descr="Chrome is a fast, secure, free web brows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028" name="Picture 4" descr="Google Chrome, Logo, Browser, Brand, Internet, Goog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09" y="249466"/>
            <a:ext cx="718437" cy="71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860530" y="2655174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サーバとの通信内容は、このパネルにて確認できる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3" y="3753748"/>
            <a:ext cx="4209207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537" y="3753748"/>
            <a:ext cx="4275811" cy="220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675502" y="3492138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DevTools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を開いたままで、「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F5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」を押してページをリロード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21" name="右矢印 20"/>
          <p:cNvSpPr/>
          <p:nvPr/>
        </p:nvSpPr>
        <p:spPr>
          <a:xfrm>
            <a:off x="5185303" y="4738777"/>
            <a:ext cx="296562" cy="23066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9CE9C522-E72E-4527-867F-7D938CC3688F}"/>
              </a:ext>
            </a:extLst>
          </p:cNvPr>
          <p:cNvSpPr txBox="1"/>
          <p:nvPr/>
        </p:nvSpPr>
        <p:spPr>
          <a:xfrm>
            <a:off x="5656750" y="3484149"/>
            <a:ext cx="4481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Network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パネルで</a:t>
            </a:r>
            <a:r>
              <a:rPr lang="en-US" altLang="ja-JP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HTTP</a:t>
            </a:r>
            <a:r>
              <a:rPr lang="ja-JP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通信の詳細を表示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312B248-88FA-450D-B767-C760E8FB5168}"/>
              </a:ext>
            </a:extLst>
          </p:cNvPr>
          <p:cNvSpPr/>
          <p:nvPr/>
        </p:nvSpPr>
        <p:spPr>
          <a:xfrm>
            <a:off x="8290515" y="6226941"/>
            <a:ext cx="2327811" cy="4209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D6CE7C8-254E-417F-A6D0-962CE199D4E4}"/>
              </a:ext>
            </a:extLst>
          </p:cNvPr>
          <p:cNvSpPr/>
          <p:nvPr/>
        </p:nvSpPr>
        <p:spPr>
          <a:xfrm>
            <a:off x="9048666" y="6299334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itchFamily="34" charset="0"/>
              </a:rPr>
              <a:t>一度やってみよう！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C8F98B4-624C-4249-8B89-D6419AD44FA0}"/>
              </a:ext>
            </a:extLst>
          </p:cNvPr>
          <p:cNvSpPr txBox="1"/>
          <p:nvPr/>
        </p:nvSpPr>
        <p:spPr>
          <a:xfrm>
            <a:off x="8341027" y="6283946"/>
            <a:ext cx="726033" cy="30777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Try It!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026921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ABSTRACT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A5A5A5"/>
      </a:accent2>
      <a:accent3>
        <a:srgbClr val="595959"/>
      </a:accent3>
      <a:accent4>
        <a:srgbClr val="568AD3"/>
      </a:accent4>
      <a:accent5>
        <a:srgbClr val="A5A5A5"/>
      </a:accent5>
      <a:accent6>
        <a:srgbClr val="595959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bstract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9D155"/>
      </a:accent1>
      <a:accent2>
        <a:srgbClr val="568AD3"/>
      </a:accent2>
      <a:accent3>
        <a:srgbClr val="FFFFFF"/>
      </a:accent3>
      <a:accent4>
        <a:srgbClr val="79D155"/>
      </a:accent4>
      <a:accent5>
        <a:srgbClr val="568AD3"/>
      </a:accent5>
      <a:accent6>
        <a:srgbClr val="FFFFF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</Words>
  <Application>Microsoft Office PowerPoint</Application>
  <PresentationFormat>ワイド画面</PresentationFormat>
  <Paragraphs>116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3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メイリオ</vt:lpstr>
      <vt:lpstr>Arial</vt:lpstr>
      <vt:lpstr>Calibri</vt:lpstr>
      <vt:lpstr>Cover and End Slide Master</vt:lpstr>
      <vt:lpstr>Contents Slide Master</vt:lpstr>
      <vt:lpstr>Section Break Slide Master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柏青 楊</cp:lastModifiedBy>
  <cp:revision>126</cp:revision>
  <dcterms:created xsi:type="dcterms:W3CDTF">2018-04-24T17:14:44Z</dcterms:created>
  <dcterms:modified xsi:type="dcterms:W3CDTF">2019-09-21T09:49:42Z</dcterms:modified>
</cp:coreProperties>
</file>